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3" r:id="rId5"/>
    <p:sldId id="282" r:id="rId6"/>
    <p:sldId id="283" r:id="rId7"/>
    <p:sldId id="284" r:id="rId8"/>
    <p:sldId id="273" r:id="rId9"/>
    <p:sldId id="288" r:id="rId10"/>
    <p:sldId id="285" r:id="rId11"/>
    <p:sldId id="289" r:id="rId12"/>
    <p:sldId id="291" r:id="rId13"/>
    <p:sldId id="292" r:id="rId14"/>
    <p:sldId id="293" r:id="rId15"/>
    <p:sldId id="294" r:id="rId16"/>
    <p:sldId id="29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5">
          <p15:clr>
            <a:srgbClr val="A4A3A4"/>
          </p15:clr>
        </p15:guide>
        <p15:guide id="2" pos="37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DCE7B"/>
    <a:srgbClr val="47C158"/>
    <a:srgbClr val="8CC344"/>
    <a:srgbClr val="076A0F"/>
    <a:srgbClr val="078B01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0" y="108"/>
      </p:cViewPr>
      <p:guideLst>
        <p:guide orient="horz" pos="2095"/>
        <p:guide pos="378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10.wav>
</file>

<file path=ppt/media/audio1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2024/5/15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8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2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9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3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0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5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tags" Target="../tags/tag76.xml"/><Relationship Id="rId6" Type="http://schemas.openxmlformats.org/officeDocument/2006/relationships/image" Target="../media/image1.jpeg"/><Relationship Id="rId5" Type="http://schemas.openxmlformats.org/officeDocument/2006/relationships/audio" Target="../media/audio11.wav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7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8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4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6.xml"/><Relationship Id="rId5" Type="http://schemas.openxmlformats.org/officeDocument/2006/relationships/hyperlink" Target="https://link.zhihu.com/?target=http%3A//www.ceasm.cn/mingrengushi/1028.html" TargetMode="Externa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5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8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0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7.wav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1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4"/>
          <p:cNvSpPr txBox="1">
            <a:spLocks noChangeArrowheads="1"/>
          </p:cNvSpPr>
          <p:nvPr/>
        </p:nvSpPr>
        <p:spPr>
          <a:xfrm>
            <a:off x="5198745" y="4265930"/>
            <a:ext cx="1793875" cy="407035"/>
          </a:xfrm>
          <a:prstGeom prst="rect">
            <a:avLst/>
          </a:prstGeom>
          <a:solidFill>
            <a:srgbClr val="076A10"/>
          </a:solidFill>
        </p:spPr>
        <p:txBody>
          <a:bodyPr vert="horz" lIns="91440" tIns="45720" rIns="91440" bIns="45720" rtlCol="0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字魂105号-简雅黑" panose="00000500000000000000" pitchFamily="2" charset="-122"/>
              </a:rPr>
              <a:t>第一组</a:t>
            </a:r>
          </a:p>
        </p:txBody>
      </p:sp>
      <p:sp>
        <p:nvSpPr>
          <p:cNvPr id="11" name="剪去对角的矩形 10"/>
          <p:cNvSpPr/>
          <p:nvPr/>
        </p:nvSpPr>
        <p:spPr>
          <a:xfrm>
            <a:off x="1851411" y="2134252"/>
            <a:ext cx="8488542" cy="1294748"/>
          </a:xfrm>
          <a:prstGeom prst="snip2DiagRect">
            <a:avLst/>
          </a:prstGeom>
          <a:solidFill>
            <a:srgbClr val="FAF9FB"/>
          </a:solidFill>
          <a:ln>
            <a:solidFill>
              <a:srgbClr val="076A10"/>
            </a:solidFill>
          </a:ln>
        </p:spPr>
        <p:txBody>
          <a:bodyPr wrap="square" lIns="68571" tIns="34285" rIns="68571" bIns="34285">
            <a:spAutoFit/>
          </a:bodyPr>
          <a:lstStyle/>
          <a:p>
            <a:pPr algn="ctr"/>
            <a:r>
              <a:rPr lang="zh-CN" altLang="en-US" sz="6600" dirty="0">
                <a:solidFill>
                  <a:srgbClr val="076A1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字魂105号-简雅黑" panose="00000500000000000000" pitchFamily="2" charset="-122"/>
              </a:rPr>
              <a:t>读书</a:t>
            </a:r>
            <a:endParaRPr lang="en-US" altLang="zh-CN" sz="6600" dirty="0">
              <a:solidFill>
                <a:srgbClr val="076A10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  <p:sndAc>
          <p:stSnd>
            <p:snd r:embed="rId3" name="push.wav"/>
          </p:stSnd>
        </p:sndAc>
      </p:transition>
    </mc:Choice>
    <mc:Fallback>
      <p:transition spd="med">
        <p:fade/>
        <p:sndAc>
          <p:stSnd>
            <p:snd r:embed="rId3" name="push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3E2A774-F23B-4AB0-E347-14443301BB1B}"/>
              </a:ext>
            </a:extLst>
          </p:cNvPr>
          <p:cNvSpPr txBox="1"/>
          <p:nvPr/>
        </p:nvSpPr>
        <p:spPr>
          <a:xfrm>
            <a:off x="1238469" y="810677"/>
            <a:ext cx="13276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srgbClr val="000000"/>
                </a:solidFill>
                <a:latin typeface="Arial"/>
                <a:ea typeface="微软雅黑"/>
              </a:rPr>
              <a:t>细读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458A2B6D-C8A0-2DCB-F20B-6E7C4CD89846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372868A5-045C-411F-210F-E6700155AAD6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ACE521-64F9-5B57-6D89-D088816E4F7C}"/>
              </a:ext>
            </a:extLst>
          </p:cNvPr>
          <p:cNvSpPr/>
          <p:nvPr/>
        </p:nvSpPr>
        <p:spPr>
          <a:xfrm>
            <a:off x="2693806" y="698440"/>
            <a:ext cx="8692822" cy="1311965"/>
          </a:xfrm>
          <a:prstGeom prst="rect">
            <a:avLst/>
          </a:prstGeom>
          <a:solidFill>
            <a:srgbClr val="6DCE7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精读法亦称细读法、研读法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是指以正常的或极慢的阅读速度深入钻研全书的内容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以求对全书内容有全面透彻的理解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详细掌握书中的每一个论点、论据和论证方式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清晰地勾划出全书的结构或情节．这也如同看展览一样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对每一部分的展品都要仔细观看</a:t>
            </a:r>
            <a:r>
              <a:rPr lang="en-US" altLang="zh-CN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i="0" dirty="0">
                <a:solidFill>
                  <a:srgbClr val="0000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了解展品的性质、结构和用途等。</a:t>
            </a:r>
            <a:endParaRPr lang="zh-CN" altLang="en-US" sz="2000" b="1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8E21EEE-1EF3-F438-96DD-CC56573677E4}"/>
              </a:ext>
            </a:extLst>
          </p:cNvPr>
          <p:cNvSpPr/>
          <p:nvPr/>
        </p:nvSpPr>
        <p:spPr>
          <a:xfrm>
            <a:off x="918605" y="3260035"/>
            <a:ext cx="2521531" cy="99391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dirty="0"/>
              <a:t>细读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0C68717-C56D-2392-92A4-6DB86439B814}"/>
              </a:ext>
            </a:extLst>
          </p:cNvPr>
          <p:cNvSpPr/>
          <p:nvPr/>
        </p:nvSpPr>
        <p:spPr>
          <a:xfrm>
            <a:off x="3914822" y="2605404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理清人物关系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7D49944A-C7BE-5A35-500D-1D6FD6305C92}"/>
              </a:ext>
            </a:extLst>
          </p:cNvPr>
          <p:cNvSpPr/>
          <p:nvPr/>
        </p:nvSpPr>
        <p:spPr>
          <a:xfrm>
            <a:off x="3914820" y="4351991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理清文章思路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3589CF6D-8303-3463-6474-240109E607B9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3440136" y="2896952"/>
            <a:ext cx="474686" cy="8600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220D3AC3-315A-2B96-3B5A-4191780F1461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3440136" y="3756992"/>
            <a:ext cx="474684" cy="88654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135323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  <p:sndAc>
          <p:stSnd>
            <p:snd r:embed="rId3" name="camera.wav"/>
          </p:stSnd>
        </p:sndAc>
      </p:transition>
    </mc:Choice>
    <mc:Fallback>
      <p:transition spd="slow">
        <p:checker/>
        <p:sndAc>
          <p:stSnd>
            <p:snd r:embed="rId3" name="camera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3E2A774-F23B-4AB0-E347-14443301BB1B}"/>
              </a:ext>
            </a:extLst>
          </p:cNvPr>
          <p:cNvSpPr txBox="1"/>
          <p:nvPr/>
        </p:nvSpPr>
        <p:spPr>
          <a:xfrm>
            <a:off x="1238469" y="81067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品读</a:t>
            </a: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458A2B6D-C8A0-2DCB-F20B-6E7C4CD89846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372868A5-045C-411F-210F-E6700155AAD6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ACE521-64F9-5B57-6D89-D088816E4F7C}"/>
              </a:ext>
            </a:extLst>
          </p:cNvPr>
          <p:cNvSpPr/>
          <p:nvPr/>
        </p:nvSpPr>
        <p:spPr>
          <a:xfrm>
            <a:off x="2693806" y="698440"/>
            <a:ext cx="8692822" cy="1311965"/>
          </a:xfrm>
          <a:prstGeom prst="rect">
            <a:avLst/>
          </a:prstGeom>
          <a:solidFill>
            <a:srgbClr val="6DCE7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i="0" dirty="0">
                <a:solidFill>
                  <a:srgbClr val="333333"/>
                </a:solidFill>
                <a:effectLst/>
                <a:latin typeface="Helvetica Neue"/>
              </a:rPr>
              <a:t>仔细地阅读品味。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8E21EEE-1EF3-F438-96DD-CC56573677E4}"/>
              </a:ext>
            </a:extLst>
          </p:cNvPr>
          <p:cNvSpPr/>
          <p:nvPr/>
        </p:nvSpPr>
        <p:spPr>
          <a:xfrm>
            <a:off x="918605" y="3260035"/>
            <a:ext cx="2521531" cy="99391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品读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0C68717-C56D-2392-92A4-6DB86439B814}"/>
              </a:ext>
            </a:extLst>
          </p:cNvPr>
          <p:cNvSpPr/>
          <p:nvPr/>
        </p:nvSpPr>
        <p:spPr>
          <a:xfrm>
            <a:off x="3914822" y="2605404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赏析语句，记录好词好句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7D49944A-C7BE-5A35-500D-1D6FD6305C92}"/>
              </a:ext>
            </a:extLst>
          </p:cNvPr>
          <p:cNvSpPr/>
          <p:nvPr/>
        </p:nvSpPr>
        <p:spPr>
          <a:xfrm>
            <a:off x="3914820" y="4351991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揣摩文章思想，以及作者想表达的感情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3589CF6D-8303-3463-6474-240109E607B9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3440136" y="2896952"/>
            <a:ext cx="474686" cy="8600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220D3AC3-315A-2B96-3B5A-4191780F1461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3440136" y="3756992"/>
            <a:ext cx="474684" cy="88654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74335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  <p:sndAc>
          <p:stSnd>
            <p:snd r:embed="rId3" name="suction.wav"/>
          </p:stSnd>
        </p:sndAc>
      </p:transition>
    </mc:Choice>
    <mc:Fallback>
      <p:transition spd="slow">
        <p:fade/>
        <p:sndAc>
          <p:stSnd>
            <p:snd r:embed="rId3" name="suctio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剪去对角的矩形 1"/>
          <p:cNvSpPr/>
          <p:nvPr/>
        </p:nvSpPr>
        <p:spPr>
          <a:xfrm>
            <a:off x="2632075" y="2325370"/>
            <a:ext cx="7418070" cy="2150110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剪去对角的矩形 2"/>
          <p:cNvSpPr/>
          <p:nvPr/>
        </p:nvSpPr>
        <p:spPr>
          <a:xfrm>
            <a:off x="2386965" y="2477770"/>
            <a:ext cx="7418070" cy="2150110"/>
          </a:xfrm>
          <a:prstGeom prst="snip2DiagRect">
            <a:avLst/>
          </a:prstGeom>
          <a:solidFill>
            <a:srgbClr val="07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5143365" y="2728441"/>
            <a:ext cx="2395492" cy="1423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88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意义</a:t>
            </a:r>
          </a:p>
        </p:txBody>
      </p:sp>
      <p:sp>
        <p:nvSpPr>
          <p:cNvPr id="10" name="TextBox 12"/>
          <p:cNvSpPr txBox="1">
            <a:spLocks noChangeArrowheads="1"/>
          </p:cNvSpPr>
          <p:nvPr/>
        </p:nvSpPr>
        <p:spPr bwMode="auto">
          <a:xfrm>
            <a:off x="3587991" y="2613025"/>
            <a:ext cx="952789" cy="165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300" b="1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4</a:t>
            </a:r>
          </a:p>
        </p:txBody>
      </p:sp>
      <p:sp>
        <p:nvSpPr>
          <p:cNvPr id="12" name="TextBox 2"/>
          <p:cNvSpPr txBox="1">
            <a:spLocks noChangeArrowheads="1"/>
          </p:cNvSpPr>
          <p:nvPr/>
        </p:nvSpPr>
        <p:spPr bwMode="auto">
          <a:xfrm>
            <a:off x="2946495" y="3625057"/>
            <a:ext cx="638600" cy="392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Part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8955926"/>
      </p:ext>
    </p:extLst>
  </p:cSld>
  <p:clrMapOvr>
    <a:masterClrMapping/>
  </p:clrMapOvr>
  <p:transition spd="slow">
    <p:comb/>
    <p:sndAc>
      <p:stSnd>
        <p:snd r:embed="rId3" name="hammer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 autoUpdateAnimBg="0"/>
      <p:bldP spid="12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3E2A774-F23B-4AB0-E347-14443301BB1B}"/>
              </a:ext>
            </a:extLst>
          </p:cNvPr>
          <p:cNvSpPr txBox="1"/>
          <p:nvPr/>
        </p:nvSpPr>
        <p:spPr>
          <a:xfrm>
            <a:off x="1238469" y="81067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意义</a:t>
            </a: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458A2B6D-C8A0-2DCB-F20B-6E7C4CD89846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372868A5-045C-411F-210F-E6700155AAD6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3CA1434-29B2-AF27-CED5-A80147890D9D}"/>
              </a:ext>
            </a:extLst>
          </p:cNvPr>
          <p:cNvSpPr/>
          <p:nvPr/>
        </p:nvSpPr>
        <p:spPr>
          <a:xfrm>
            <a:off x="456475" y="2644170"/>
            <a:ext cx="112790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glow rad="127000">
                    <a:srgbClr val="C00000"/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  <a:reflection blurRad="6350" stA="55000" endA="50" endPos="85000" dist="29997" dir="5400000" sy="-100000" algn="bl" rotWithShape="0"/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我们为什么而读书？</a:t>
            </a:r>
            <a:endParaRPr lang="zh-CN" altLang="en-US" sz="9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glow rad="127000">
                  <a:srgbClr val="C00000"/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  <a:reflection blurRad="6350" stA="55000" endA="50" endPos="85000" dist="29997" dir="5400000" sy="-100000" algn="bl" rotWithShape="0"/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254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  <p:sndAc>
          <p:stSnd>
            <p:snd r:embed="rId3" name="chimes.wav"/>
          </p:stSnd>
        </p:sndAc>
      </p:transition>
    </mc:Choice>
    <mc:Fallback>
      <p:transition spd="slow">
        <p:fade/>
        <p:sndAc>
          <p:stSnd>
            <p:snd r:embed="rId3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a95e93d623d5362c5c68552119dcaee">
            <a:hlinkClick r:id="" action="ppaction://media"/>
            <a:extLst>
              <a:ext uri="{FF2B5EF4-FFF2-40B4-BE49-F238E27FC236}">
                <a16:creationId xmlns:a16="http://schemas.microsoft.com/office/drawing/2014/main" id="{F2488C42-1A98-3D2D-9CAD-95007298B37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00" y="843"/>
            <a:ext cx="12190500" cy="6857157"/>
          </a:xfrm>
          <a:prstGeom prst="rect">
            <a:avLst/>
          </a:prstGeom>
        </p:spPr>
      </p:pic>
      <p:sp>
        <p:nvSpPr>
          <p:cNvPr id="10" name="动作按钮: 前进或下一项 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BC9553D-6922-F666-D9BF-8F8FC6F9C02F}"/>
              </a:ext>
            </a:extLst>
          </p:cNvPr>
          <p:cNvSpPr/>
          <p:nvPr/>
        </p:nvSpPr>
        <p:spPr>
          <a:xfrm>
            <a:off x="11877674" y="6648450"/>
            <a:ext cx="312825" cy="209550"/>
          </a:xfrm>
          <a:prstGeom prst="actionButtonForwardNex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7621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  <p:sndAc>
          <p:stSnd>
            <p:snd r:embed="rId5" name="coin.wav"/>
          </p:stSnd>
        </p:sndAc>
      </p:transition>
    </mc:Choice>
    <mc:Fallback>
      <p:transition spd="slow">
        <p:fade/>
        <p:sndAc>
          <p:stSnd>
            <p:snd r:embed="rId5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7CE19C39-567D-3294-BC77-8E5BFB113AA8}"/>
              </a:ext>
            </a:extLst>
          </p:cNvPr>
          <p:cNvSpPr/>
          <p:nvPr/>
        </p:nvSpPr>
        <p:spPr>
          <a:xfrm>
            <a:off x="847724" y="476845"/>
            <a:ext cx="10480675" cy="5895380"/>
          </a:xfrm>
          <a:prstGeom prst="roundRect">
            <a:avLst/>
          </a:prstGeom>
          <a:gradFill>
            <a:gsLst>
              <a:gs pos="35000">
                <a:srgbClr val="C00000"/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他们为中华之崛起而读书，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即使我们身处一个和平的年代，生活在一个强大的国家，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我们也应当读书，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为实现中国梦而读书，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为中华民族的伟大复兴而读书，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2800" dirty="0">
                <a:effectLst>
                  <a:glow rad="228600">
                    <a:srgbClr val="FFFF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50" endPos="53000" dist="60007" dir="5400000" sy="-100000" algn="bl" rotWithShape="0"/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为国家富强而读书！！</a:t>
            </a:r>
            <a:endParaRPr lang="en-US" altLang="zh-CN" sz="2800" dirty="0">
              <a:effectLst>
                <a:glow rad="228600">
                  <a:srgbClr val="FFFFFF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50" endPos="53000" dist="60007" dir="5400000" sy="-100000" algn="bl" rotWithShape="0"/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97787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>
      <p:transition spd="slow">
        <p:fade/>
        <p:sndAc>
          <p:stSnd>
            <p:snd r:embed="rId3" name="wind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剪去对角的矩形 10"/>
          <p:cNvSpPr/>
          <p:nvPr/>
        </p:nvSpPr>
        <p:spPr>
          <a:xfrm>
            <a:off x="1851411" y="2134252"/>
            <a:ext cx="8488542" cy="1294748"/>
          </a:xfrm>
          <a:prstGeom prst="snip2DiagRect">
            <a:avLst/>
          </a:prstGeom>
          <a:solidFill>
            <a:srgbClr val="FAF9FB"/>
          </a:solidFill>
          <a:ln>
            <a:solidFill>
              <a:srgbClr val="076A10"/>
            </a:solidFill>
          </a:ln>
        </p:spPr>
        <p:txBody>
          <a:bodyPr wrap="square" lIns="68571" tIns="34285" rIns="68571" bIns="34285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6600">
                <a:solidFill>
                  <a:srgbClr val="076A1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字魂105号-简雅黑" panose="00000500000000000000" pitchFamily="2" charset="-122"/>
              </a:rPr>
              <a:t>一组展示完毕</a:t>
            </a:r>
            <a:endParaRPr kumimoji="0" lang="en-US" altLang="zh-CN" sz="6600" b="0" i="0" u="none" strike="noStrike" kern="1200" cap="none" spc="0" normalizeH="0" baseline="0" noProof="0" dirty="0">
              <a:ln>
                <a:noFill/>
              </a:ln>
              <a:solidFill>
                <a:srgbClr val="076A10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4237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honeycomb/>
        <p:sndAc>
          <p:stSnd>
            <p:snd r:embed="rId3" name="push.wav"/>
          </p:stSnd>
        </p:sndAc>
      </p:transition>
    </mc:Choice>
    <mc:Fallback>
      <p:transition spd="slow">
        <p:fade/>
        <p:sndAc>
          <p:stSnd>
            <p:snd r:embed="rId3" name="push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0000"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圆角矩形 3"/>
          <p:cNvSpPr/>
          <p:nvPr/>
        </p:nvSpPr>
        <p:spPr>
          <a:xfrm>
            <a:off x="4446270" y="1779022"/>
            <a:ext cx="3782060" cy="572770"/>
          </a:xfrm>
          <a:prstGeom prst="flowChartPreparation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88048" bIns="44024"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相关名言</a:t>
            </a:r>
          </a:p>
        </p:txBody>
      </p:sp>
      <p:sp>
        <p:nvSpPr>
          <p:cNvPr id="78" name="圆角矩形 1"/>
          <p:cNvSpPr/>
          <p:nvPr/>
        </p:nvSpPr>
        <p:spPr>
          <a:xfrm>
            <a:off x="3477895" y="1779022"/>
            <a:ext cx="1129665" cy="572770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285750" bIns="44024"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01</a:t>
            </a:r>
          </a:p>
        </p:txBody>
      </p:sp>
      <p:sp>
        <p:nvSpPr>
          <p:cNvPr id="79" name="圆角矩形 3"/>
          <p:cNvSpPr/>
          <p:nvPr/>
        </p:nvSpPr>
        <p:spPr>
          <a:xfrm>
            <a:off x="4446270" y="2695962"/>
            <a:ext cx="3782060" cy="572770"/>
          </a:xfrm>
          <a:prstGeom prst="flowChartPreparation">
            <a:avLst/>
          </a:prstGeom>
          <a:solidFill>
            <a:srgbClr val="8CC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88048" bIns="44024"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读书的好处</a:t>
            </a:r>
          </a:p>
        </p:txBody>
      </p:sp>
      <p:sp>
        <p:nvSpPr>
          <p:cNvPr id="80" name="圆角矩形 1"/>
          <p:cNvSpPr/>
          <p:nvPr/>
        </p:nvSpPr>
        <p:spPr>
          <a:xfrm>
            <a:off x="3477895" y="2695962"/>
            <a:ext cx="1129665" cy="572770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8CC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285750" bIns="44024"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02</a:t>
            </a:r>
          </a:p>
        </p:txBody>
      </p:sp>
      <p:sp>
        <p:nvSpPr>
          <p:cNvPr id="81" name="圆角矩形 3"/>
          <p:cNvSpPr/>
          <p:nvPr/>
        </p:nvSpPr>
        <p:spPr>
          <a:xfrm>
            <a:off x="4446270" y="3613537"/>
            <a:ext cx="3782060" cy="572770"/>
          </a:xfrm>
          <a:prstGeom prst="flowChartPreparation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88048" bIns="44024"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读书的方法</a:t>
            </a:r>
          </a:p>
        </p:txBody>
      </p:sp>
      <p:sp>
        <p:nvSpPr>
          <p:cNvPr id="82" name="圆角矩形 1"/>
          <p:cNvSpPr/>
          <p:nvPr/>
        </p:nvSpPr>
        <p:spPr>
          <a:xfrm>
            <a:off x="3477895" y="3613537"/>
            <a:ext cx="1129665" cy="572770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285750" bIns="44024"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03</a:t>
            </a:r>
          </a:p>
        </p:txBody>
      </p:sp>
      <p:sp>
        <p:nvSpPr>
          <p:cNvPr id="85" name="剪去对角的矩形 84"/>
          <p:cNvSpPr/>
          <p:nvPr/>
        </p:nvSpPr>
        <p:spPr>
          <a:xfrm>
            <a:off x="2105025" y="633730"/>
            <a:ext cx="417830" cy="417830"/>
          </a:xfrm>
          <a:prstGeom prst="snip2DiagRect">
            <a:avLst/>
          </a:prstGeom>
          <a:solidFill>
            <a:srgbClr val="07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86" name="剪去对角的矩形 85"/>
          <p:cNvSpPr/>
          <p:nvPr/>
        </p:nvSpPr>
        <p:spPr>
          <a:xfrm>
            <a:off x="2311400" y="857885"/>
            <a:ext cx="278130" cy="278130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87" name="TextBox 13"/>
          <p:cNvSpPr txBox="1"/>
          <p:nvPr/>
        </p:nvSpPr>
        <p:spPr>
          <a:xfrm>
            <a:off x="2670810" y="665480"/>
            <a:ext cx="1775460" cy="645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spc="265" dirty="0">
                <a:solidFill>
                  <a:srgbClr val="004C3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目录页</a:t>
            </a:r>
          </a:p>
        </p:txBody>
      </p:sp>
      <p:sp>
        <p:nvSpPr>
          <p:cNvPr id="2" name="圆角矩形 3">
            <a:extLst>
              <a:ext uri="{FF2B5EF4-FFF2-40B4-BE49-F238E27FC236}">
                <a16:creationId xmlns:a16="http://schemas.microsoft.com/office/drawing/2014/main" id="{22ED3E9B-0D97-5B02-6591-04847303A797}"/>
              </a:ext>
            </a:extLst>
          </p:cNvPr>
          <p:cNvSpPr/>
          <p:nvPr/>
        </p:nvSpPr>
        <p:spPr>
          <a:xfrm>
            <a:off x="4446270" y="4531112"/>
            <a:ext cx="3782060" cy="572770"/>
          </a:xfrm>
          <a:prstGeom prst="flowChartPreparation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88048" bIns="44024"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读书的意义</a:t>
            </a:r>
          </a:p>
        </p:txBody>
      </p:sp>
      <p:sp>
        <p:nvSpPr>
          <p:cNvPr id="3" name="圆角矩形 1">
            <a:extLst>
              <a:ext uri="{FF2B5EF4-FFF2-40B4-BE49-F238E27FC236}">
                <a16:creationId xmlns:a16="http://schemas.microsoft.com/office/drawing/2014/main" id="{F275DA1C-56D4-45CD-6F2C-1E02454645F9}"/>
              </a:ext>
            </a:extLst>
          </p:cNvPr>
          <p:cNvSpPr/>
          <p:nvPr/>
        </p:nvSpPr>
        <p:spPr>
          <a:xfrm>
            <a:off x="3477895" y="4531112"/>
            <a:ext cx="1129665" cy="572770"/>
          </a:xfrm>
          <a:custGeom>
            <a:avLst/>
            <a:gdLst/>
            <a:ahLst/>
            <a:cxnLst/>
            <a:rect l="l" t="t" r="r" b="b"/>
            <a:pathLst>
              <a:path w="1008112" h="511044">
                <a:moveTo>
                  <a:pt x="62317" y="0"/>
                </a:moveTo>
                <a:lnTo>
                  <a:pt x="432048" y="0"/>
                </a:lnTo>
                <a:lnTo>
                  <a:pt x="576064" y="0"/>
                </a:lnTo>
                <a:lnTo>
                  <a:pt x="752590" y="0"/>
                </a:lnTo>
                <a:lnTo>
                  <a:pt x="1008112" y="255522"/>
                </a:lnTo>
                <a:lnTo>
                  <a:pt x="752590" y="511044"/>
                </a:lnTo>
                <a:lnTo>
                  <a:pt x="576064" y="511044"/>
                </a:lnTo>
                <a:lnTo>
                  <a:pt x="432048" y="511044"/>
                </a:lnTo>
                <a:lnTo>
                  <a:pt x="62317" y="511044"/>
                </a:lnTo>
                <a:cubicBezTo>
                  <a:pt x="27900" y="511044"/>
                  <a:pt x="0" y="483144"/>
                  <a:pt x="0" y="448727"/>
                </a:cubicBezTo>
                <a:lnTo>
                  <a:pt x="0" y="62317"/>
                </a:lnTo>
                <a:cubicBezTo>
                  <a:pt x="0" y="27900"/>
                  <a:pt x="27900" y="0"/>
                  <a:pt x="62317" y="0"/>
                </a:cubicBezTo>
                <a:close/>
              </a:path>
            </a:pathLst>
          </a:cu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048" tIns="44024" rIns="285750" bIns="44024"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  <p:transition spd="slow">
    <p:wipe/>
    <p:sndAc>
      <p:stSnd>
        <p:snd r:embed="rId3" name="laser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剪去对角的矩形 1"/>
          <p:cNvSpPr/>
          <p:nvPr/>
        </p:nvSpPr>
        <p:spPr>
          <a:xfrm>
            <a:off x="2632075" y="2325370"/>
            <a:ext cx="7418070" cy="2150110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剪去对角的矩形 2"/>
          <p:cNvSpPr/>
          <p:nvPr/>
        </p:nvSpPr>
        <p:spPr>
          <a:xfrm>
            <a:off x="2386965" y="2477770"/>
            <a:ext cx="7418070" cy="2150110"/>
          </a:xfrm>
          <a:prstGeom prst="snip2DiagRect">
            <a:avLst/>
          </a:prstGeom>
          <a:solidFill>
            <a:srgbClr val="07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5143364" y="2728441"/>
            <a:ext cx="2395492" cy="1423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88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名言</a:t>
            </a:r>
          </a:p>
        </p:txBody>
      </p:sp>
      <p:sp>
        <p:nvSpPr>
          <p:cNvPr id="10" name="TextBox 12"/>
          <p:cNvSpPr txBox="1">
            <a:spLocks noChangeArrowheads="1"/>
          </p:cNvSpPr>
          <p:nvPr/>
        </p:nvSpPr>
        <p:spPr bwMode="auto">
          <a:xfrm>
            <a:off x="3587991" y="2613025"/>
            <a:ext cx="418989" cy="165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300" b="1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1</a:t>
            </a:r>
          </a:p>
        </p:txBody>
      </p:sp>
      <p:sp>
        <p:nvSpPr>
          <p:cNvPr id="12" name="TextBox 2"/>
          <p:cNvSpPr txBox="1">
            <a:spLocks noChangeArrowheads="1"/>
          </p:cNvSpPr>
          <p:nvPr/>
        </p:nvSpPr>
        <p:spPr bwMode="auto">
          <a:xfrm>
            <a:off x="2946495" y="3625057"/>
            <a:ext cx="638600" cy="392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Part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  <p:sndAc>
          <p:stSnd>
            <p:snd r:embed="rId3" name="hammer.wav"/>
          </p:stSnd>
        </p:sndAc>
      </p:transition>
    </mc:Choice>
    <mc:Fallback>
      <p:transition spd="slow">
        <p:fade/>
        <p:sndAc>
          <p:stSnd>
            <p:snd r:embed="rId3" name="hammer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 autoUpdateAnimBg="0"/>
      <p:bldP spid="12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3000" t="-1000" r="-22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AD50F2F-4917-53DE-46B5-7921CB2B1CF7}"/>
              </a:ext>
            </a:extLst>
          </p:cNvPr>
          <p:cNvSpPr txBox="1"/>
          <p:nvPr/>
        </p:nvSpPr>
        <p:spPr>
          <a:xfrm>
            <a:off x="1238469" y="81067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/>
              <a:t>名言</a:t>
            </a: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C28D1A57-A426-AFC0-2F12-13B70CAB30D3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E7D1C59A-6F0E-BA1B-89F0-5CD96E41095D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8FB96B39-95E8-11AC-7E75-4FE6BABD9BD5}"/>
              </a:ext>
            </a:extLst>
          </p:cNvPr>
          <p:cNvSpPr/>
          <p:nvPr/>
        </p:nvSpPr>
        <p:spPr>
          <a:xfrm>
            <a:off x="2451651" y="1859896"/>
            <a:ext cx="7235687" cy="64935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0" i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读过一本好</a:t>
            </a:r>
            <a:r>
              <a:rPr lang="zh-CN" altLang="en-US" b="1" i="0">
                <a:solidFill>
                  <a:srgbClr val="11111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书</a:t>
            </a:r>
            <a:r>
              <a:rPr lang="zh-CN" altLang="en-US" b="0" i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，像交了一个益友。 </a:t>
            </a:r>
            <a:r>
              <a:rPr lang="en-US" altLang="zh-CN" b="0" i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lang="zh-CN" altLang="en-US" b="0" i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臧克家</a:t>
            </a:r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8EF9274-8EC3-E43C-F328-C10EBA2428B2}"/>
              </a:ext>
            </a:extLst>
          </p:cNvPr>
          <p:cNvSpPr/>
          <p:nvPr/>
        </p:nvSpPr>
        <p:spPr>
          <a:xfrm>
            <a:off x="2478156" y="2779644"/>
            <a:ext cx="7235687" cy="64935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在我看来，最好的书是那些能够提供最丰富的思考材料的书。 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法朗士</a:t>
            </a:r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B51A1E74-A60F-FD4F-2923-8FA30EB35659}"/>
              </a:ext>
            </a:extLst>
          </p:cNvPr>
          <p:cNvSpPr/>
          <p:nvPr/>
        </p:nvSpPr>
        <p:spPr>
          <a:xfrm>
            <a:off x="2451650" y="3699392"/>
            <a:ext cx="7235687" cy="64935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好的书籍是最贵重的珍宝。 </a:t>
            </a:r>
            <a:r>
              <a:rPr lang="en-US" altLang="zh-CN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lang="zh-CN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别林斯基</a:t>
            </a:r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069F001-B52C-0F96-DAAF-548551E5C302}"/>
              </a:ext>
            </a:extLst>
          </p:cNvPr>
          <p:cNvSpPr/>
          <p:nvPr/>
        </p:nvSpPr>
        <p:spPr>
          <a:xfrm>
            <a:off x="2451649" y="4619140"/>
            <a:ext cx="7235687" cy="91974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-apple-system"/>
              </a:rPr>
              <a:t>书籍鼓舞了我的智慧和心灵，它帮助我从腐臭的泥潭中脱身出来，如果没有它们，我就会溺死在那里面，会被愚笨和鄙陋的东西呛住。</a:t>
            </a:r>
            <a:endParaRPr lang="en-US" altLang="zh-CN" b="0" i="0" dirty="0">
              <a:solidFill>
                <a:srgbClr val="191B1F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ctr"/>
            <a:r>
              <a:rPr lang="en-US" altLang="zh-CN" b="0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-apple-system"/>
              </a:rPr>
              <a:t>——</a:t>
            </a:r>
            <a:r>
              <a:rPr lang="zh-CN" alt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-apple-syste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高尔基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7597686-4A30-966C-E679-FF4378043C80}"/>
              </a:ext>
            </a:extLst>
          </p:cNvPr>
          <p:cNvSpPr txBox="1"/>
          <p:nvPr/>
        </p:nvSpPr>
        <p:spPr>
          <a:xfrm>
            <a:off x="3262431" y="620286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表达了什么？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A353E65-57F0-3417-83DE-8E838BF3C560}"/>
              </a:ext>
            </a:extLst>
          </p:cNvPr>
          <p:cNvSpPr txBox="1"/>
          <p:nvPr/>
        </p:nvSpPr>
        <p:spPr>
          <a:xfrm>
            <a:off x="3303989" y="1081951"/>
            <a:ext cx="6429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75000"/>
                  </a:schemeClr>
                </a:solidFill>
              </a:rPr>
              <a:t>读书在我们的人生中是非常重要的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  <p:sndAc>
          <p:stSnd>
            <p:snd r:embed="rId3" name="type.wav"/>
          </p:stSnd>
        </p:sndAc>
      </p:transition>
    </mc:Choice>
    <mc:Fallback>
      <p:transition spd="slow">
        <p:fade/>
        <p:sndAc>
          <p:stSnd>
            <p:snd r:embed="rId3" name="typ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 animBg="1"/>
      <p:bldP spid="13" grpId="0" animBg="1"/>
      <p:bldP spid="14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剪去对角的矩形 1"/>
          <p:cNvSpPr/>
          <p:nvPr/>
        </p:nvSpPr>
        <p:spPr>
          <a:xfrm>
            <a:off x="2632075" y="2325370"/>
            <a:ext cx="7418070" cy="2150110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剪去对角的矩形 2"/>
          <p:cNvSpPr/>
          <p:nvPr/>
        </p:nvSpPr>
        <p:spPr>
          <a:xfrm>
            <a:off x="2386965" y="2477770"/>
            <a:ext cx="7418070" cy="2150110"/>
          </a:xfrm>
          <a:prstGeom prst="snip2DiagRect">
            <a:avLst/>
          </a:prstGeom>
          <a:solidFill>
            <a:srgbClr val="07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5143365" y="2728441"/>
            <a:ext cx="2395491" cy="1423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88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好处</a:t>
            </a:r>
          </a:p>
        </p:txBody>
      </p:sp>
      <p:sp>
        <p:nvSpPr>
          <p:cNvPr id="10" name="TextBox 12"/>
          <p:cNvSpPr txBox="1">
            <a:spLocks noChangeArrowheads="1"/>
          </p:cNvSpPr>
          <p:nvPr/>
        </p:nvSpPr>
        <p:spPr bwMode="auto">
          <a:xfrm>
            <a:off x="3587991" y="2613025"/>
            <a:ext cx="952789" cy="165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300" b="1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2</a:t>
            </a:r>
          </a:p>
        </p:txBody>
      </p:sp>
      <p:sp>
        <p:nvSpPr>
          <p:cNvPr id="12" name="TextBox 2"/>
          <p:cNvSpPr txBox="1">
            <a:spLocks noChangeArrowheads="1"/>
          </p:cNvSpPr>
          <p:nvPr/>
        </p:nvSpPr>
        <p:spPr bwMode="auto">
          <a:xfrm>
            <a:off x="2946495" y="3625057"/>
            <a:ext cx="638600" cy="392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Part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00190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  <p:sndAc>
          <p:stSnd>
            <p:snd r:embed="rId3" name="hammer.wav"/>
          </p:stSnd>
        </p:sndAc>
      </p:transition>
    </mc:Choice>
    <mc:Fallback>
      <p:transition spd="slow">
        <p:fade/>
        <p:sndAc>
          <p:stSnd>
            <p:snd r:embed="rId3" name="hammer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 autoUpdateAnimBg="0"/>
      <p:bldP spid="12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3000" t="-1000" r="-22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AD50F2F-4917-53DE-46B5-7921CB2B1CF7}"/>
              </a:ext>
            </a:extLst>
          </p:cNvPr>
          <p:cNvSpPr txBox="1"/>
          <p:nvPr/>
        </p:nvSpPr>
        <p:spPr>
          <a:xfrm>
            <a:off x="1238469" y="81067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好处</a:t>
            </a: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C28D1A57-A426-AFC0-2F12-13B70CAB30D3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E7D1C59A-6F0E-BA1B-89F0-5CD96E41095D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026" name="Picture 2" descr="读书图片 的图像结果">
            <a:extLst>
              <a:ext uri="{FF2B5EF4-FFF2-40B4-BE49-F238E27FC236}">
                <a16:creationId xmlns:a16="http://schemas.microsoft.com/office/drawing/2014/main" id="{3C722DAB-D271-B291-DFC3-E7CA59831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401" y="3429000"/>
            <a:ext cx="4420496" cy="278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ECA502EA-C522-BA27-086D-F127A664BE68}"/>
              </a:ext>
            </a:extLst>
          </p:cNvPr>
          <p:cNvSpPr/>
          <p:nvPr/>
        </p:nvSpPr>
        <p:spPr>
          <a:xfrm>
            <a:off x="4479839" y="2278866"/>
            <a:ext cx="7368819" cy="618928"/>
          </a:xfrm>
          <a:prstGeom prst="roundRect">
            <a:avLst/>
          </a:prstGeom>
          <a:solidFill>
            <a:srgbClr val="47C15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0" i="0" dirty="0">
              <a:solidFill>
                <a:schemeClr val="tx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0" i="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减轻压力，读书可以让我们</a:t>
            </a:r>
            <a:r>
              <a:rPr lang="zh-CN" altLang="en-US" b="1" i="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沉浸</a:t>
            </a:r>
            <a:r>
              <a:rPr lang="zh-CN" altLang="en-US" b="0" i="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其中，忘却烦恼，缓解压力。</a:t>
            </a:r>
          </a:p>
          <a:p>
            <a:pPr algn="ctr"/>
            <a:endParaRPr lang="zh-CN" altLang="en-US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0363486-88E2-A74C-0A33-450D2B14A356}"/>
              </a:ext>
            </a:extLst>
          </p:cNvPr>
          <p:cNvSpPr/>
          <p:nvPr/>
        </p:nvSpPr>
        <p:spPr>
          <a:xfrm>
            <a:off x="3745695" y="3589076"/>
            <a:ext cx="7368819" cy="618928"/>
          </a:xfrm>
          <a:prstGeom prst="roundRect">
            <a:avLst/>
          </a:prstGeom>
          <a:solidFill>
            <a:srgbClr val="47C15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1111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扩充词汇，在读书的过程中，我们会遇到各种各样的词汇，这些词汇就增加到日常词汇中。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E25FBC94-8858-191B-CEFD-8A0F24C9B242}"/>
              </a:ext>
            </a:extLst>
          </p:cNvPr>
          <p:cNvSpPr/>
          <p:nvPr/>
        </p:nvSpPr>
        <p:spPr>
          <a:xfrm>
            <a:off x="3022100" y="810677"/>
            <a:ext cx="7368819" cy="618928"/>
          </a:xfrm>
          <a:prstGeom prst="roundRect">
            <a:avLst/>
          </a:prstGeom>
          <a:solidFill>
            <a:srgbClr val="47C15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1111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读书可以提高自己的专注力，让自己更容易集中精力做一件事，也可以让自己克服压力、忘记烦恼。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507730BE-C7F8-4684-B8AA-E3CE92F95513}"/>
              </a:ext>
            </a:extLst>
          </p:cNvPr>
          <p:cNvSpPr/>
          <p:nvPr/>
        </p:nvSpPr>
        <p:spPr>
          <a:xfrm>
            <a:off x="4749859" y="5048674"/>
            <a:ext cx="7368819" cy="618928"/>
          </a:xfrm>
          <a:prstGeom prst="roundRect">
            <a:avLst/>
          </a:prstGeom>
          <a:solidFill>
            <a:srgbClr val="47C15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11111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读书可以陶冶情操，自信从容。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5293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  <p:sndAc>
          <p:stSnd>
            <p:snd r:embed="rId3" name="whoosh.wav"/>
          </p:stSnd>
        </p:sndAc>
      </p:transition>
    </mc:Choice>
    <mc:Fallback>
      <p:transition spd="slow">
        <p:circle/>
        <p:sndAc>
          <p:stSnd>
            <p:snd r:embed="rId3" name="whoosh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剪去对角的矩形 1"/>
          <p:cNvSpPr/>
          <p:nvPr/>
        </p:nvSpPr>
        <p:spPr>
          <a:xfrm>
            <a:off x="2632075" y="2325370"/>
            <a:ext cx="7418070" cy="2150110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剪去对角的矩形 2"/>
          <p:cNvSpPr/>
          <p:nvPr/>
        </p:nvSpPr>
        <p:spPr>
          <a:xfrm>
            <a:off x="2386965" y="2477770"/>
            <a:ext cx="7418070" cy="2150110"/>
          </a:xfrm>
          <a:prstGeom prst="snip2DiagRect">
            <a:avLst/>
          </a:prstGeom>
          <a:solidFill>
            <a:srgbClr val="076A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5143366" y="2728441"/>
            <a:ext cx="2395491" cy="1423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88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方法</a:t>
            </a:r>
          </a:p>
        </p:txBody>
      </p:sp>
      <p:sp>
        <p:nvSpPr>
          <p:cNvPr id="10" name="TextBox 12"/>
          <p:cNvSpPr txBox="1">
            <a:spLocks noChangeArrowheads="1"/>
          </p:cNvSpPr>
          <p:nvPr/>
        </p:nvSpPr>
        <p:spPr bwMode="auto">
          <a:xfrm>
            <a:off x="3587991" y="2613025"/>
            <a:ext cx="952789" cy="165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300" b="1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3</a:t>
            </a:r>
          </a:p>
        </p:txBody>
      </p:sp>
      <p:sp>
        <p:nvSpPr>
          <p:cNvPr id="12" name="TextBox 2"/>
          <p:cNvSpPr txBox="1">
            <a:spLocks noChangeArrowheads="1"/>
          </p:cNvSpPr>
          <p:nvPr/>
        </p:nvSpPr>
        <p:spPr bwMode="auto">
          <a:xfrm>
            <a:off x="2946495" y="3625057"/>
            <a:ext cx="638600" cy="392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rgbClr val="FFFFFF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Part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6037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  <p:sndAc>
          <p:stSnd>
            <p:snd r:embed="rId3" name="hammer.wav"/>
          </p:stSnd>
        </p:sndAc>
      </p:transition>
    </mc:Choice>
    <mc:Fallback>
      <p:transition spd="slow">
        <p:fade/>
        <p:sndAc>
          <p:stSnd>
            <p:snd r:embed="rId3" name="hammer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 autoUpdateAnimBg="0"/>
      <p:bldP spid="12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4"/>
          <p:cNvSpPr/>
          <p:nvPr/>
        </p:nvSpPr>
        <p:spPr>
          <a:xfrm rot="5400000">
            <a:off x="1267460" y="1510665"/>
            <a:ext cx="1082675" cy="358775"/>
          </a:xfrm>
          <a:custGeom>
            <a:avLst/>
            <a:gdLst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-1" fmla="*/ 0 w 1728192"/>
              <a:gd name="connsiteY0-2" fmla="*/ 0 h 432048"/>
              <a:gd name="connsiteX1-3" fmla="*/ 1728192 w 1728192"/>
              <a:gd name="connsiteY1-4" fmla="*/ 0 h 432048"/>
              <a:gd name="connsiteX2-5" fmla="*/ 1728192 w 1728192"/>
              <a:gd name="connsiteY2-6" fmla="*/ 432048 h 432048"/>
              <a:gd name="connsiteX3-7" fmla="*/ 316992 w 1728192"/>
              <a:gd name="connsiteY3-8" fmla="*/ 419856 h 432048"/>
              <a:gd name="connsiteX4-9" fmla="*/ 0 w 1728192"/>
              <a:gd name="connsiteY4-10" fmla="*/ 0 h 432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728192" h="432048">
                <a:moveTo>
                  <a:pt x="0" y="0"/>
                </a:moveTo>
                <a:lnTo>
                  <a:pt x="1728192" y="0"/>
                </a:lnTo>
                <a:lnTo>
                  <a:pt x="1728192" y="432048"/>
                </a:lnTo>
                <a:lnTo>
                  <a:pt x="316992" y="419856"/>
                </a:lnTo>
                <a:lnTo>
                  <a:pt x="0" y="0"/>
                </a:lnTo>
                <a:close/>
              </a:path>
            </a:pathLst>
          </a:custGeom>
          <a:solidFill>
            <a:srgbClr val="076A0F"/>
          </a:solidFill>
          <a:ln w="25400" cap="flat" cmpd="sng" algn="ctr">
            <a:noFill/>
            <a:prstDash val="solid"/>
          </a:ln>
          <a:effectLst/>
        </p:spPr>
        <p:txBody>
          <a:bodyPr lIns="88891" tIns="44446" rIns="88891" bIns="44446" anchor="ctr"/>
          <a:lstStyle/>
          <a:p>
            <a:pPr algn="ctr">
              <a:defRPr/>
            </a:pPr>
            <a:endParaRPr lang="zh-CN" altLang="en-US" sz="1325" kern="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32" name="任意多边形 34"/>
          <p:cNvSpPr/>
          <p:nvPr/>
        </p:nvSpPr>
        <p:spPr>
          <a:xfrm>
            <a:off x="1987550" y="1148715"/>
            <a:ext cx="7112000" cy="1263015"/>
          </a:xfrm>
          <a:custGeom>
            <a:avLst/>
            <a:gdLst>
              <a:gd name="connsiteX0" fmla="*/ 0 w 4068548"/>
              <a:gd name="connsiteY0" fmla="*/ 0 h 1463497"/>
              <a:gd name="connsiteX1" fmla="*/ 4068548 w 4068548"/>
              <a:gd name="connsiteY1" fmla="*/ 0 h 1463497"/>
              <a:gd name="connsiteX2" fmla="*/ 4068548 w 4068548"/>
              <a:gd name="connsiteY2" fmla="*/ 1463497 h 1463497"/>
              <a:gd name="connsiteX3" fmla="*/ 0 w 4068548"/>
              <a:gd name="connsiteY3" fmla="*/ 1463497 h 146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8548" h="1463497">
                <a:moveTo>
                  <a:pt x="0" y="0"/>
                </a:moveTo>
                <a:lnTo>
                  <a:pt x="4068548" y="0"/>
                </a:lnTo>
                <a:lnTo>
                  <a:pt x="4068548" y="1463497"/>
                </a:lnTo>
                <a:lnTo>
                  <a:pt x="0" y="1463497"/>
                </a:lnTo>
                <a:close/>
              </a:path>
            </a:pathLst>
          </a:custGeom>
          <a:solidFill>
            <a:srgbClr val="8CC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9938" tIns="45496" rIns="87492" bIns="45496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66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粗读</a:t>
            </a:r>
          </a:p>
        </p:txBody>
      </p:sp>
      <p:sp>
        <p:nvSpPr>
          <p:cNvPr id="34" name="任意多边形 35"/>
          <p:cNvSpPr/>
          <p:nvPr/>
        </p:nvSpPr>
        <p:spPr>
          <a:xfrm>
            <a:off x="1629410" y="1351915"/>
            <a:ext cx="1123950" cy="1263015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66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1</a:t>
            </a:r>
            <a:endParaRPr lang="zh-CN" altLang="en-US" sz="6600" b="1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35" name="矩形 4"/>
          <p:cNvSpPr/>
          <p:nvPr/>
        </p:nvSpPr>
        <p:spPr>
          <a:xfrm rot="5400000">
            <a:off x="2148840" y="3105150"/>
            <a:ext cx="1082675" cy="358775"/>
          </a:xfrm>
          <a:custGeom>
            <a:avLst/>
            <a:gdLst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-1" fmla="*/ 0 w 1728192"/>
              <a:gd name="connsiteY0-2" fmla="*/ 0 h 432048"/>
              <a:gd name="connsiteX1-3" fmla="*/ 1728192 w 1728192"/>
              <a:gd name="connsiteY1-4" fmla="*/ 0 h 432048"/>
              <a:gd name="connsiteX2-5" fmla="*/ 1728192 w 1728192"/>
              <a:gd name="connsiteY2-6" fmla="*/ 432048 h 432048"/>
              <a:gd name="connsiteX3-7" fmla="*/ 316992 w 1728192"/>
              <a:gd name="connsiteY3-8" fmla="*/ 419856 h 432048"/>
              <a:gd name="connsiteX4-9" fmla="*/ 0 w 1728192"/>
              <a:gd name="connsiteY4-10" fmla="*/ 0 h 432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728192" h="432048">
                <a:moveTo>
                  <a:pt x="0" y="0"/>
                </a:moveTo>
                <a:lnTo>
                  <a:pt x="1728192" y="0"/>
                </a:lnTo>
                <a:lnTo>
                  <a:pt x="1728192" y="432048"/>
                </a:lnTo>
                <a:lnTo>
                  <a:pt x="316992" y="419856"/>
                </a:lnTo>
                <a:lnTo>
                  <a:pt x="0" y="0"/>
                </a:lnTo>
                <a:close/>
              </a:path>
            </a:pathLst>
          </a:custGeom>
          <a:solidFill>
            <a:srgbClr val="076A0F"/>
          </a:solidFill>
          <a:ln w="25400" cap="flat" cmpd="sng" algn="ctr">
            <a:noFill/>
            <a:prstDash val="solid"/>
          </a:ln>
          <a:effectLst/>
        </p:spPr>
        <p:txBody>
          <a:bodyPr lIns="88891" tIns="44446" rIns="88891" bIns="44446" anchor="ctr"/>
          <a:lstStyle/>
          <a:p>
            <a:pPr algn="ctr">
              <a:defRPr/>
            </a:pPr>
            <a:endParaRPr lang="zh-CN" altLang="en-US" sz="1325" kern="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36" name="任意多边形 37"/>
          <p:cNvSpPr/>
          <p:nvPr/>
        </p:nvSpPr>
        <p:spPr>
          <a:xfrm>
            <a:off x="2869565" y="2743200"/>
            <a:ext cx="7112000" cy="1263015"/>
          </a:xfrm>
          <a:custGeom>
            <a:avLst/>
            <a:gdLst>
              <a:gd name="connsiteX0" fmla="*/ 0 w 4068548"/>
              <a:gd name="connsiteY0" fmla="*/ 0 h 1463497"/>
              <a:gd name="connsiteX1" fmla="*/ 4068548 w 4068548"/>
              <a:gd name="connsiteY1" fmla="*/ 0 h 1463497"/>
              <a:gd name="connsiteX2" fmla="*/ 4068548 w 4068548"/>
              <a:gd name="connsiteY2" fmla="*/ 1463497 h 1463497"/>
              <a:gd name="connsiteX3" fmla="*/ 0 w 4068548"/>
              <a:gd name="connsiteY3" fmla="*/ 1463497 h 146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8548" h="1463497">
                <a:moveTo>
                  <a:pt x="0" y="0"/>
                </a:moveTo>
                <a:lnTo>
                  <a:pt x="4068548" y="0"/>
                </a:lnTo>
                <a:lnTo>
                  <a:pt x="4068548" y="1463497"/>
                </a:lnTo>
                <a:lnTo>
                  <a:pt x="0" y="1463497"/>
                </a:lnTo>
                <a:close/>
              </a:path>
            </a:pathLst>
          </a:cu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9938" tIns="45496" rIns="87492" bIns="45496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66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细读</a:t>
            </a:r>
          </a:p>
        </p:txBody>
      </p:sp>
      <p:sp>
        <p:nvSpPr>
          <p:cNvPr id="37" name="任意多边形 38"/>
          <p:cNvSpPr/>
          <p:nvPr/>
        </p:nvSpPr>
        <p:spPr>
          <a:xfrm>
            <a:off x="2510790" y="2946400"/>
            <a:ext cx="1123950" cy="1263015"/>
          </a:xfrm>
          <a:prstGeom prst="snip2DiagRect">
            <a:avLst/>
          </a:prstGeom>
          <a:solidFill>
            <a:srgbClr val="8CC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66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2</a:t>
            </a:r>
            <a:endParaRPr lang="zh-CN" altLang="en-US" sz="6600" b="1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38" name="矩形 4"/>
          <p:cNvSpPr/>
          <p:nvPr/>
        </p:nvSpPr>
        <p:spPr>
          <a:xfrm rot="5400000">
            <a:off x="3011170" y="4756150"/>
            <a:ext cx="1082675" cy="358775"/>
          </a:xfrm>
          <a:custGeom>
            <a:avLst/>
            <a:gdLst>
              <a:gd name="connsiteX0" fmla="*/ 0 w 1728192"/>
              <a:gd name="connsiteY0" fmla="*/ 0 h 432048"/>
              <a:gd name="connsiteX1" fmla="*/ 1728192 w 1728192"/>
              <a:gd name="connsiteY1" fmla="*/ 0 h 432048"/>
              <a:gd name="connsiteX2" fmla="*/ 1728192 w 1728192"/>
              <a:gd name="connsiteY2" fmla="*/ 432048 h 432048"/>
              <a:gd name="connsiteX3" fmla="*/ 0 w 1728192"/>
              <a:gd name="connsiteY3" fmla="*/ 432048 h 432048"/>
              <a:gd name="connsiteX4" fmla="*/ 0 w 1728192"/>
              <a:gd name="connsiteY4" fmla="*/ 0 h 432048"/>
              <a:gd name="connsiteX0-1" fmla="*/ 0 w 1728192"/>
              <a:gd name="connsiteY0-2" fmla="*/ 0 h 432048"/>
              <a:gd name="connsiteX1-3" fmla="*/ 1728192 w 1728192"/>
              <a:gd name="connsiteY1-4" fmla="*/ 0 h 432048"/>
              <a:gd name="connsiteX2-5" fmla="*/ 1728192 w 1728192"/>
              <a:gd name="connsiteY2-6" fmla="*/ 432048 h 432048"/>
              <a:gd name="connsiteX3-7" fmla="*/ 316992 w 1728192"/>
              <a:gd name="connsiteY3-8" fmla="*/ 419856 h 432048"/>
              <a:gd name="connsiteX4-9" fmla="*/ 0 w 1728192"/>
              <a:gd name="connsiteY4-10" fmla="*/ 0 h 432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728192" h="432048">
                <a:moveTo>
                  <a:pt x="0" y="0"/>
                </a:moveTo>
                <a:lnTo>
                  <a:pt x="1728192" y="0"/>
                </a:lnTo>
                <a:lnTo>
                  <a:pt x="1728192" y="432048"/>
                </a:lnTo>
                <a:lnTo>
                  <a:pt x="316992" y="419856"/>
                </a:lnTo>
                <a:lnTo>
                  <a:pt x="0" y="0"/>
                </a:lnTo>
                <a:close/>
              </a:path>
            </a:pathLst>
          </a:custGeom>
          <a:solidFill>
            <a:srgbClr val="076A0F"/>
          </a:solidFill>
          <a:ln w="25400" cap="flat" cmpd="sng" algn="ctr">
            <a:noFill/>
            <a:prstDash val="solid"/>
          </a:ln>
          <a:effectLst/>
        </p:spPr>
        <p:txBody>
          <a:bodyPr lIns="88891" tIns="44446" rIns="88891" bIns="44446" anchor="ctr"/>
          <a:lstStyle/>
          <a:p>
            <a:pPr algn="ctr">
              <a:defRPr/>
            </a:pPr>
            <a:endParaRPr lang="zh-CN" altLang="en-US" sz="1325" kern="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  <p:sp>
        <p:nvSpPr>
          <p:cNvPr id="39" name="任意多边形 40"/>
          <p:cNvSpPr/>
          <p:nvPr/>
        </p:nvSpPr>
        <p:spPr>
          <a:xfrm>
            <a:off x="3731895" y="4394200"/>
            <a:ext cx="7112000" cy="1263015"/>
          </a:xfrm>
          <a:custGeom>
            <a:avLst/>
            <a:gdLst>
              <a:gd name="connsiteX0" fmla="*/ 0 w 4068548"/>
              <a:gd name="connsiteY0" fmla="*/ 0 h 1463497"/>
              <a:gd name="connsiteX1" fmla="*/ 4068548 w 4068548"/>
              <a:gd name="connsiteY1" fmla="*/ 0 h 1463497"/>
              <a:gd name="connsiteX2" fmla="*/ 4068548 w 4068548"/>
              <a:gd name="connsiteY2" fmla="*/ 1463497 h 1463497"/>
              <a:gd name="connsiteX3" fmla="*/ 0 w 4068548"/>
              <a:gd name="connsiteY3" fmla="*/ 1463497 h 146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8548" h="1463497">
                <a:moveTo>
                  <a:pt x="0" y="0"/>
                </a:moveTo>
                <a:lnTo>
                  <a:pt x="4068548" y="0"/>
                </a:lnTo>
                <a:lnTo>
                  <a:pt x="4068548" y="1463497"/>
                </a:lnTo>
                <a:lnTo>
                  <a:pt x="0" y="1463497"/>
                </a:lnTo>
                <a:close/>
              </a:path>
            </a:pathLst>
          </a:custGeom>
          <a:solidFill>
            <a:srgbClr val="8CC3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99938" tIns="45496" rIns="87492" bIns="45496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66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品读</a:t>
            </a:r>
          </a:p>
        </p:txBody>
      </p:sp>
      <p:sp>
        <p:nvSpPr>
          <p:cNvPr id="40" name="任意多边形 41"/>
          <p:cNvSpPr/>
          <p:nvPr/>
        </p:nvSpPr>
        <p:spPr>
          <a:xfrm>
            <a:off x="3373120" y="4597400"/>
            <a:ext cx="1121410" cy="1263015"/>
          </a:xfrm>
          <a:prstGeom prst="snip2DiagRect">
            <a:avLst/>
          </a:prstGeom>
          <a:solidFill>
            <a:srgbClr val="078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66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sym typeface="字魂105号-简雅黑" panose="00000500000000000000" pitchFamily="2" charset="-122"/>
              </a:rPr>
              <a:t>3</a:t>
            </a:r>
            <a:endParaRPr lang="zh-CN" altLang="en-US" sz="6600" b="1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sym typeface="字魂105号-简雅黑" panose="00000500000000000000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  <p:sndAc>
          <p:stSnd>
            <p:snd r:embed="rId3" name="arrow.wav"/>
          </p:stSnd>
        </p:sndAc>
      </p:transition>
    </mc:Choice>
    <mc:Fallback>
      <p:transition spd="slow">
        <p:fade/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6" grpId="0" animBg="1"/>
      <p:bldP spid="37" grpId="0" animBg="1"/>
      <p:bldP spid="39" grpId="0" animBg="1"/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 l="-22000" t="-1000" r="-2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3E2A774-F23B-4AB0-E347-14443301BB1B}"/>
              </a:ext>
            </a:extLst>
          </p:cNvPr>
          <p:cNvSpPr txBox="1"/>
          <p:nvPr/>
        </p:nvSpPr>
        <p:spPr>
          <a:xfrm>
            <a:off x="1238469" y="81067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粗读</a:t>
            </a:r>
          </a:p>
        </p:txBody>
      </p:sp>
      <p:sp>
        <p:nvSpPr>
          <p:cNvPr id="4" name="半闭框 3">
            <a:extLst>
              <a:ext uri="{FF2B5EF4-FFF2-40B4-BE49-F238E27FC236}">
                <a16:creationId xmlns:a16="http://schemas.microsoft.com/office/drawing/2014/main" id="{458A2B6D-C8A0-2DCB-F20B-6E7C4CD89846}"/>
              </a:ext>
            </a:extLst>
          </p:cNvPr>
          <p:cNvSpPr/>
          <p:nvPr/>
        </p:nvSpPr>
        <p:spPr>
          <a:xfrm>
            <a:off x="1096312" y="698440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76A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半闭框 4">
            <a:extLst>
              <a:ext uri="{FF2B5EF4-FFF2-40B4-BE49-F238E27FC236}">
                <a16:creationId xmlns:a16="http://schemas.microsoft.com/office/drawing/2014/main" id="{372868A5-045C-411F-210F-E6700155AAD6}"/>
              </a:ext>
            </a:extLst>
          </p:cNvPr>
          <p:cNvSpPr/>
          <p:nvPr/>
        </p:nvSpPr>
        <p:spPr>
          <a:xfrm rot="10800000">
            <a:off x="1708920" y="753744"/>
            <a:ext cx="940903" cy="993914"/>
          </a:xfrm>
          <a:prstGeom prst="halfFrame">
            <a:avLst>
              <a:gd name="adj1" fmla="val 22374"/>
              <a:gd name="adj2" fmla="val 23744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ACE521-64F9-5B57-6D89-D088816E4F7C}"/>
              </a:ext>
            </a:extLst>
          </p:cNvPr>
          <p:cNvSpPr/>
          <p:nvPr/>
        </p:nvSpPr>
        <p:spPr>
          <a:xfrm>
            <a:off x="2693806" y="698440"/>
            <a:ext cx="8692822" cy="1311965"/>
          </a:xfrm>
          <a:prstGeom prst="rect">
            <a:avLst/>
          </a:prstGeom>
          <a:solidFill>
            <a:srgbClr val="6DCE7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粗读法亦称浏览法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泛读法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是指以极快的阅读速度把书通读一遍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以求对全书内容有个概括了解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知道了大略轮廓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把握每一章节究竟讲了一些什么问题．这就如同看展览一样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先是对展览品泛泛看一遍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知道个大概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33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而对每一部分展品并不仔细去看。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8E21EEE-1EF3-F438-96DD-CC56573677E4}"/>
              </a:ext>
            </a:extLst>
          </p:cNvPr>
          <p:cNvSpPr/>
          <p:nvPr/>
        </p:nvSpPr>
        <p:spPr>
          <a:xfrm>
            <a:off x="918605" y="3260035"/>
            <a:ext cx="2521531" cy="99391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粗读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0C68717-C56D-2392-92A4-6DB86439B814}"/>
              </a:ext>
            </a:extLst>
          </p:cNvPr>
          <p:cNvSpPr/>
          <p:nvPr/>
        </p:nvSpPr>
        <p:spPr>
          <a:xfrm>
            <a:off x="3914822" y="2605404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了解文章大意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7D49944A-C7BE-5A35-500D-1D6FD6305C92}"/>
              </a:ext>
            </a:extLst>
          </p:cNvPr>
          <p:cNvSpPr/>
          <p:nvPr/>
        </p:nvSpPr>
        <p:spPr>
          <a:xfrm>
            <a:off x="3914820" y="4351991"/>
            <a:ext cx="4837043" cy="5830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了解文章中描写</a:t>
            </a:r>
            <a:r>
              <a:rPr lang="zh-CN" altLang="en-US" b="1" dirty="0">
                <a:solidFill>
                  <a:srgbClr val="000000"/>
                </a:solidFill>
                <a:latin typeface="Arial"/>
                <a:ea typeface="微软雅黑"/>
              </a:rPr>
              <a:t>重要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的事件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3589CF6D-8303-3463-6474-240109E607B9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3440136" y="2896952"/>
            <a:ext cx="474686" cy="8600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220D3AC3-315A-2B96-3B5A-4191780F1461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3440136" y="3756992"/>
            <a:ext cx="474684" cy="88654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767955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  <p:sndAc>
          <p:stSnd>
            <p:snd r:embed="rId3" name="wind.wav"/>
          </p:stSnd>
        </p:sndAc>
      </p:transition>
    </mc:Choice>
    <mc:Fallback>
      <p:transition spd="slow">
        <p:blinds dir="vert"/>
        <p:sndAc>
          <p:stSnd>
            <p:snd r:embed="rId3" name="wind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506</Words>
  <Application>Microsoft Office PowerPoint</Application>
  <PresentationFormat>宽屏</PresentationFormat>
  <Paragraphs>72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-apple-system</vt:lpstr>
      <vt:lpstr>Helvetica Neue</vt:lpstr>
      <vt:lpstr>华文新魏</vt:lpstr>
      <vt:lpstr>华文行楷</vt:lpstr>
      <vt:lpstr>思源黑体 CN Bold</vt:lpstr>
      <vt:lpstr>宋体</vt:lpstr>
      <vt:lpstr>Microsoft YaHei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Administrator</dc:creator>
  <cp:lastModifiedBy>这 啊</cp:lastModifiedBy>
  <cp:revision>194</cp:revision>
  <dcterms:created xsi:type="dcterms:W3CDTF">2019-06-19T02:08:00Z</dcterms:created>
  <dcterms:modified xsi:type="dcterms:W3CDTF">2024-05-15T13:49:35Z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EB96DE73535C45AC8B794805CF15D775</vt:lpwstr>
  </property>
</Properties>
</file>